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Quattrocento Sans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font" Target="fonts/QuattrocentoSans-regular.fntdata"/><Relationship Id="rId14" Type="http://schemas.openxmlformats.org/officeDocument/2006/relationships/slide" Target="slides/slide8.xml"/><Relationship Id="rId17" Type="http://schemas.openxmlformats.org/officeDocument/2006/relationships/font" Target="fonts/QuattrocentoSans-italic.fntdata"/><Relationship Id="rId16" Type="http://schemas.openxmlformats.org/officeDocument/2006/relationships/font" Target="fonts/QuattrocentoSa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18" Type="http://schemas.openxmlformats.org/officeDocument/2006/relationships/font" Target="fonts/QuattrocentoSans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c9b4aa7432_1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2c9b4aa7432_1_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2c9b4aa7432_1_7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c9b4aa7432_1_9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2c9b4aa7432_1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c9b4aa7432_1_10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2c9b4aa7432_1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c9b4aa7432_1_1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2c9b4aa7432_1_1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c9b4aa7432_1_1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2c9b4aa7432_1_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c9b4aa7432_1_1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2c9b4aa7432_1_1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c9b4aa7432_1_1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2c9b4aa7432_1_1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c9b4aa7432_1_1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2c9b4aa7432_1_1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9" Type="http://schemas.openxmlformats.org/officeDocument/2006/relationships/image" Target="../media/image3.png"/><Relationship Id="rId5" Type="http://schemas.openxmlformats.org/officeDocument/2006/relationships/image" Target="../media/image19.png"/><Relationship Id="rId6" Type="http://schemas.openxmlformats.org/officeDocument/2006/relationships/image" Target="../media/image14.png"/><Relationship Id="rId7" Type="http://schemas.openxmlformats.org/officeDocument/2006/relationships/image" Target="../media/image5.png"/><Relationship Id="rId8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5" Type="http://schemas.openxmlformats.org/officeDocument/2006/relationships/image" Target="../media/image12.jpg"/><Relationship Id="rId6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11" Type="http://schemas.openxmlformats.org/officeDocument/2006/relationships/image" Target="../media/image24.png"/><Relationship Id="rId10" Type="http://schemas.openxmlformats.org/officeDocument/2006/relationships/image" Target="../media/image37.png"/><Relationship Id="rId12" Type="http://schemas.openxmlformats.org/officeDocument/2006/relationships/image" Target="../media/image32.png"/><Relationship Id="rId9" Type="http://schemas.openxmlformats.org/officeDocument/2006/relationships/image" Target="../media/image25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31.png"/><Relationship Id="rId6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5" Type="http://schemas.openxmlformats.org/officeDocument/2006/relationships/image" Target="../media/image30.png"/><Relationship Id="rId6" Type="http://schemas.openxmlformats.org/officeDocument/2006/relationships/image" Target="../media/image12.jpg"/><Relationship Id="rId7" Type="http://schemas.openxmlformats.org/officeDocument/2006/relationships/image" Target="../media/image17.png"/><Relationship Id="rId8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CkqwKktg238PHHlMeHn-NB46jY_JxvDc/view" TargetMode="External"/><Relationship Id="rId4" Type="http://schemas.openxmlformats.org/officeDocument/2006/relationships/image" Target="../media/image35.jpg"/><Relationship Id="rId5" Type="http://schemas.openxmlformats.org/officeDocument/2006/relationships/image" Target="../media/image2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8.png"/><Relationship Id="rId5" Type="http://schemas.openxmlformats.org/officeDocument/2006/relationships/image" Target="../media/image26.png"/><Relationship Id="rId6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jpg"/><Relationship Id="rId4" Type="http://schemas.openxmlformats.org/officeDocument/2006/relationships/image" Target="../media/image2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/>
        </p:nvSpPr>
        <p:spPr>
          <a:xfrm>
            <a:off x="4685586" y="4670839"/>
            <a:ext cx="1424553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6 апреля 2024 год</a:t>
            </a:r>
            <a:endParaRPr sz="1100"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Екатеринбург</a:t>
            </a:r>
            <a:endParaRPr sz="1100"/>
          </a:p>
        </p:txBody>
      </p:sp>
      <p:sp>
        <p:nvSpPr>
          <p:cNvPr id="131" name="Google Shape;131;p25"/>
          <p:cNvSpPr txBox="1"/>
          <p:nvPr/>
        </p:nvSpPr>
        <p:spPr>
          <a:xfrm>
            <a:off x="4706498" y="205551"/>
            <a:ext cx="4761234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4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Планирование и управление проектами</a:t>
            </a:r>
            <a:endParaRPr sz="1100"/>
          </a:p>
        </p:txBody>
      </p:sp>
      <p:sp>
        <p:nvSpPr>
          <p:cNvPr id="132" name="Google Shape;132;p25"/>
          <p:cNvSpPr txBox="1"/>
          <p:nvPr/>
        </p:nvSpPr>
        <p:spPr>
          <a:xfrm>
            <a:off x="6174603" y="2516896"/>
            <a:ext cx="2710228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История о том, как команда Покемонов решила на хакатон сходить</a:t>
            </a:r>
            <a:endParaRPr sz="1100"/>
          </a:p>
        </p:txBody>
      </p:sp>
      <p:pic>
        <p:nvPicPr>
          <p:cNvPr id="133" name="Google Shape;13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97034" y="-72817"/>
            <a:ext cx="4976011" cy="5289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863" y="2863145"/>
            <a:ext cx="1280828" cy="271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0514" y="3321391"/>
            <a:ext cx="1584215" cy="307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863" y="3861878"/>
            <a:ext cx="1977281" cy="383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10514" y="4478975"/>
            <a:ext cx="2025051" cy="383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41302" y="2977492"/>
            <a:ext cx="1722579" cy="2123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6093" y="205551"/>
            <a:ext cx="605500" cy="512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837842" y="-39748"/>
            <a:ext cx="5143501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Quattrocento Sans"/>
              <a:buNone/>
            </a:pPr>
            <a:r>
              <a:rPr lang="ru" sz="27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Краткое описание проделанной работы</a:t>
            </a:r>
            <a:endParaRPr sz="12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5" name="Google Shape;14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43572" cy="180978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 txBox="1"/>
          <p:nvPr/>
        </p:nvSpPr>
        <p:spPr>
          <a:xfrm>
            <a:off x="6274979" y="116536"/>
            <a:ext cx="2706365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 u="sng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Проблематика</a:t>
            </a:r>
            <a:endParaRPr sz="1100"/>
          </a:p>
        </p:txBody>
      </p:sp>
      <p:pic>
        <p:nvPicPr>
          <p:cNvPr id="147" name="Google Shape;147;p26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 rot="3118793">
            <a:off x="7523128" y="2138904"/>
            <a:ext cx="2983507" cy="330166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 txBox="1"/>
          <p:nvPr/>
        </p:nvSpPr>
        <p:spPr>
          <a:xfrm>
            <a:off x="5415875" y="601284"/>
            <a:ext cx="3599005" cy="14542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Наш пользователь, </a:t>
            </a:r>
            <a:r>
              <a:rPr lang="ru" sz="15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компания «Digitech»</a:t>
            </a:r>
            <a:r>
              <a:rPr lang="ru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желает пользоваться инструментом для </a:t>
            </a:r>
            <a:r>
              <a:rPr b="1" lang="ru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отслеживания</a:t>
            </a:r>
            <a:r>
              <a:rPr lang="ru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ru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занятости</a:t>
            </a:r>
            <a:r>
              <a:rPr lang="ru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сотрудников, состояния разработки проекта и поставленных задач и </a:t>
            </a:r>
            <a:r>
              <a:rPr b="1" lang="ru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сроков</a:t>
            </a:r>
            <a:r>
              <a:rPr lang="ru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их </a:t>
            </a:r>
            <a:r>
              <a:rPr b="1" lang="ru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выполнения.</a:t>
            </a:r>
            <a:r>
              <a:rPr lang="ru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</p:txBody>
      </p:sp>
      <p:pic>
        <p:nvPicPr>
          <p:cNvPr id="149" name="Google Shape;149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0979" y="3237467"/>
            <a:ext cx="2415644" cy="18103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текст, Упаковка и маркировка, коробка, Бумажное изделие&#10;&#10;Автоматически созданное описание" id="150" name="Google Shape;150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95535" y="2839738"/>
            <a:ext cx="2500000" cy="1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/>
          <p:nvPr/>
        </p:nvSpPr>
        <p:spPr>
          <a:xfrm>
            <a:off x="677342" y="1192062"/>
            <a:ext cx="3718560" cy="30008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Они не выполняют данную функцию</a:t>
            </a:r>
            <a:endParaRPr sz="1100"/>
          </a:p>
        </p:txBody>
      </p:sp>
      <p:cxnSp>
        <p:nvCxnSpPr>
          <p:cNvPr id="152" name="Google Shape;152;p26"/>
          <p:cNvCxnSpPr/>
          <p:nvPr/>
        </p:nvCxnSpPr>
        <p:spPr>
          <a:xfrm>
            <a:off x="2733866" y="1103117"/>
            <a:ext cx="4678650" cy="863550"/>
          </a:xfrm>
          <a:prstGeom prst="curvedConnector5">
            <a:avLst>
              <a:gd fmla="val 0" name="adj1"/>
              <a:gd fmla="val 0" name="adj2"/>
              <a:gd fmla="val 0" name="adj3"/>
            </a:avLst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53" name="Google Shape;153;p26"/>
          <p:cNvCxnSpPr/>
          <p:nvPr/>
        </p:nvCxnSpPr>
        <p:spPr>
          <a:xfrm rot="10800000">
            <a:off x="871786" y="1597731"/>
            <a:ext cx="3349694" cy="1716969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1" y="0"/>
            <a:ext cx="9144000" cy="126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55014" y="1325440"/>
            <a:ext cx="2969602" cy="3818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19632" y="276936"/>
            <a:ext cx="1453003" cy="3699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94033" y="4159589"/>
            <a:ext cx="465098" cy="39354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7"/>
          <p:cNvSpPr txBox="1"/>
          <p:nvPr/>
        </p:nvSpPr>
        <p:spPr>
          <a:xfrm>
            <a:off x="136045" y="183288"/>
            <a:ext cx="7735032" cy="9002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700" u="sng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Покемоны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61700" y="779897"/>
            <a:ext cx="1399793" cy="1866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23193" y="775288"/>
            <a:ext cx="1399793" cy="186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168029" y="781023"/>
            <a:ext cx="1399793" cy="1866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999427" y="2967136"/>
            <a:ext cx="1357341" cy="1809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598635" y="2992655"/>
            <a:ext cx="1357341" cy="1809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107611" y="2992655"/>
            <a:ext cx="1357341" cy="180978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7"/>
          <p:cNvSpPr txBox="1"/>
          <p:nvPr/>
        </p:nvSpPr>
        <p:spPr>
          <a:xfrm>
            <a:off x="1384775" y="2671443"/>
            <a:ext cx="2116754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Дамир</a:t>
            </a:r>
            <a:r>
              <a:rPr lang="r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UI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3436197" y="2641458"/>
            <a:ext cx="317662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Алмаз</a:t>
            </a:r>
            <a:r>
              <a:rPr lang="r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DB и алгоритмы</a:t>
            </a:r>
            <a:endParaRPr sz="1100"/>
          </a:p>
        </p:txBody>
      </p:sp>
      <p:sp>
        <p:nvSpPr>
          <p:cNvPr id="171" name="Google Shape;171;p27"/>
          <p:cNvSpPr txBox="1"/>
          <p:nvPr/>
        </p:nvSpPr>
        <p:spPr>
          <a:xfrm>
            <a:off x="6482900" y="2642961"/>
            <a:ext cx="249939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Фома</a:t>
            </a:r>
            <a:r>
              <a:rPr lang="r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UI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7"/>
          <p:cNvSpPr txBox="1"/>
          <p:nvPr/>
        </p:nvSpPr>
        <p:spPr>
          <a:xfrm>
            <a:off x="1678340" y="4802443"/>
            <a:ext cx="211675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Гриша</a:t>
            </a:r>
            <a:r>
              <a:rPr lang="r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DB и алгоритмы</a:t>
            </a:r>
            <a:endParaRPr sz="1100"/>
          </a:p>
        </p:txBody>
      </p:sp>
      <p:sp>
        <p:nvSpPr>
          <p:cNvPr id="173" name="Google Shape;173;p27"/>
          <p:cNvSpPr txBox="1"/>
          <p:nvPr/>
        </p:nvSpPr>
        <p:spPr>
          <a:xfrm>
            <a:off x="4113427" y="4788967"/>
            <a:ext cx="249939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Владимир</a:t>
            </a:r>
            <a:r>
              <a:rPr lang="r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тимлид, алгоритмы</a:t>
            </a:r>
            <a:endParaRPr sz="1100"/>
          </a:p>
        </p:txBody>
      </p:sp>
      <p:sp>
        <p:nvSpPr>
          <p:cNvPr id="174" name="Google Shape;174;p27"/>
          <p:cNvSpPr txBox="1"/>
          <p:nvPr/>
        </p:nvSpPr>
        <p:spPr>
          <a:xfrm>
            <a:off x="7053081" y="4784273"/>
            <a:ext cx="209311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Алина</a:t>
            </a:r>
            <a:r>
              <a:rPr lang="r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дизайнер</a:t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6313342" y="-1612360"/>
            <a:ext cx="2969602" cy="381806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 txBox="1"/>
          <p:nvPr>
            <p:ph type="title"/>
          </p:nvPr>
        </p:nvSpPr>
        <p:spPr>
          <a:xfrm>
            <a:off x="6155080" y="377030"/>
            <a:ext cx="1643063" cy="4976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Quattrocento Sans"/>
              <a:buNone/>
            </a:pPr>
            <a:r>
              <a:rPr b="1" lang="ru" u="sng">
                <a:latin typeface="Quattrocento Sans"/>
                <a:ea typeface="Quattrocento Sans"/>
                <a:cs typeface="Quattrocento Sans"/>
                <a:sym typeface="Quattrocento Sans"/>
              </a:rPr>
              <a:t>Дезигн</a:t>
            </a:r>
            <a:endParaRPr b="1" u="sng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81" name="Google Shape;18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678" y="130412"/>
            <a:ext cx="4020528" cy="2515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7860" y="2071991"/>
            <a:ext cx="5295687" cy="2941097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8"/>
          <p:cNvSpPr/>
          <p:nvPr/>
        </p:nvSpPr>
        <p:spPr>
          <a:xfrm>
            <a:off x="4457700" y="245745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1678" y="3339103"/>
            <a:ext cx="2559792" cy="1539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6174398" y="-1723049"/>
            <a:ext cx="2969602" cy="381806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9"/>
          <p:cNvSpPr txBox="1"/>
          <p:nvPr>
            <p:ph type="title"/>
          </p:nvPr>
        </p:nvSpPr>
        <p:spPr>
          <a:xfrm>
            <a:off x="6174398" y="338380"/>
            <a:ext cx="1643063" cy="49768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Quattrocento Sans"/>
              <a:buNone/>
            </a:pPr>
            <a:r>
              <a:rPr b="1" lang="ru" u="sng">
                <a:latin typeface="Quattrocento Sans"/>
                <a:ea typeface="Quattrocento Sans"/>
                <a:cs typeface="Quattrocento Sans"/>
                <a:sym typeface="Quattrocento Sans"/>
              </a:rPr>
              <a:t>Дезигн</a:t>
            </a:r>
            <a:endParaRPr b="1" u="sng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91" name="Google Shape;19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794" y="44098"/>
            <a:ext cx="4533551" cy="2819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35345" y="1824931"/>
            <a:ext cx="4533551" cy="3245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2873681" y="2391646"/>
            <a:ext cx="2415644" cy="1810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9224" y="3447736"/>
            <a:ext cx="2554820" cy="130303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9"/>
          <p:cNvSpPr/>
          <p:nvPr/>
        </p:nvSpPr>
        <p:spPr>
          <a:xfrm>
            <a:off x="4457700" y="245745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9"/>
          <p:cNvSpPr/>
          <p:nvPr/>
        </p:nvSpPr>
        <p:spPr>
          <a:xfrm>
            <a:off x="4572000" y="257175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9"/>
          <p:cNvSpPr/>
          <p:nvPr/>
        </p:nvSpPr>
        <p:spPr>
          <a:xfrm>
            <a:off x="4686300" y="268605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9"/>
          <p:cNvSpPr/>
          <p:nvPr/>
        </p:nvSpPr>
        <p:spPr>
          <a:xfrm>
            <a:off x="4800600" y="280035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69944" y="3028950"/>
            <a:ext cx="605500" cy="512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0" title="2024-04-06 14-20-46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6126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0"/>
          <p:cNvPicPr preferRelativeResize="0"/>
          <p:nvPr/>
        </p:nvPicPr>
        <p:blipFill rotWithShape="1">
          <a:blip r:embed="rId5">
            <a:alphaModFix/>
          </a:blip>
          <a:srcRect b="11047" l="23041" r="23035" t="0"/>
          <a:stretch/>
        </p:blipFill>
        <p:spPr>
          <a:xfrm>
            <a:off x="3987625" y="-202200"/>
            <a:ext cx="1168749" cy="108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45919" y="1435014"/>
            <a:ext cx="1080676" cy="1064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-363091" y="-25138"/>
            <a:ext cx="9705211" cy="1393303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1"/>
          <p:cNvSpPr txBox="1"/>
          <p:nvPr>
            <p:ph type="title"/>
          </p:nvPr>
        </p:nvSpPr>
        <p:spPr>
          <a:xfrm>
            <a:off x="3983879" y="168153"/>
            <a:ext cx="1344930" cy="609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ru">
                <a:solidFill>
                  <a:schemeClr val="lt1"/>
                </a:solidFill>
              </a:rPr>
              <a:t>Итоги</a:t>
            </a:r>
            <a:endParaRPr/>
          </a:p>
        </p:txBody>
      </p:sp>
      <p:sp>
        <p:nvSpPr>
          <p:cNvPr id="213" name="Google Shape;213;p31"/>
          <p:cNvSpPr txBox="1"/>
          <p:nvPr>
            <p:ph idx="1" type="body"/>
          </p:nvPr>
        </p:nvSpPr>
        <p:spPr>
          <a:xfrm>
            <a:off x="628650" y="1552098"/>
            <a:ext cx="3097530" cy="34161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ru" u="sng"/>
              <a:t>Реализовано: </a:t>
            </a:r>
            <a:endParaRPr/>
          </a:p>
          <a:p>
            <a:pPr indent="-174148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"/>
              <a:t>обработка входных данных</a:t>
            </a:r>
            <a:endParaRPr/>
          </a:p>
          <a:p>
            <a:pPr indent="-174148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"/>
              <a:t>фильтрация и сортировка данных</a:t>
            </a:r>
            <a:endParaRPr/>
          </a:p>
          <a:p>
            <a:pPr indent="-174148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"/>
              <a:t>алгоритма распределения задач</a:t>
            </a:r>
            <a:endParaRPr/>
          </a:p>
          <a:p>
            <a:pPr indent="-174148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ru"/>
              <a:t>упрощённая версия приложения с отображением списка задач, сопряженная с запросами к входным данныи</a:t>
            </a:r>
            <a:endParaRPr/>
          </a:p>
          <a:p>
            <a:pPr indent="-50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50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214" name="Google Shape;214;p31"/>
          <p:cNvSpPr txBox="1"/>
          <p:nvPr/>
        </p:nvSpPr>
        <p:spPr>
          <a:xfrm>
            <a:off x="5328809" y="1534471"/>
            <a:ext cx="3310890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Расширение проекта:</a:t>
            </a:r>
            <a:endParaRPr sz="1100"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переработка интерфейса;</a:t>
            </a:r>
            <a:endParaRPr sz="1100"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отслеживание изменений в базе данных;</a:t>
            </a:r>
            <a:endParaRPr sz="1100"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более точная оценка выполнения проекта;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40683" y="3824402"/>
            <a:ext cx="1080676" cy="1064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85931" y="3690704"/>
            <a:ext cx="1174865" cy="1163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1677" y="1513993"/>
            <a:ext cx="368660" cy="311943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1"/>
          <p:cNvSpPr/>
          <p:nvPr/>
        </p:nvSpPr>
        <p:spPr>
          <a:xfrm>
            <a:off x="-431523" y="1349624"/>
            <a:ext cx="1063561" cy="1064085"/>
          </a:xfrm>
          <a:prstGeom prst="ellipse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1"/>
          <p:cNvSpPr/>
          <p:nvPr/>
        </p:nvSpPr>
        <p:spPr>
          <a:xfrm>
            <a:off x="-476454" y="1513993"/>
            <a:ext cx="1063561" cy="1064085"/>
          </a:xfrm>
          <a:prstGeom prst="ellipse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флаг, графический дизайн, Графика, плакат&#10;&#10;Автоматически созданное описание" id="224" name="Google Shape;22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97180" y="-674370"/>
            <a:ext cx="9738360" cy="649224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2"/>
          <p:cNvSpPr txBox="1"/>
          <p:nvPr>
            <p:ph type="title"/>
          </p:nvPr>
        </p:nvSpPr>
        <p:spPr>
          <a:xfrm>
            <a:off x="636270" y="146665"/>
            <a:ext cx="437769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ru"/>
              <a:t>Спасибо за внимание!</a:t>
            </a:r>
            <a:endParaRPr/>
          </a:p>
        </p:txBody>
      </p:sp>
      <p:pic>
        <p:nvPicPr>
          <p:cNvPr descr="Изображение выглядит как шаблон, пиксель&#10;&#10;Автоматически созданное описание" id="226" name="Google Shape;226;p32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6393" y="1569105"/>
            <a:ext cx="1850707" cy="1850707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2"/>
          <p:cNvSpPr txBox="1"/>
          <p:nvPr/>
        </p:nvSpPr>
        <p:spPr>
          <a:xfrm>
            <a:off x="2256949" y="3419813"/>
            <a:ext cx="83153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